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62" r:id="rId5"/>
    <p:sldId id="270" r:id="rId6"/>
    <p:sldId id="271" r:id="rId7"/>
    <p:sldId id="266" r:id="rId8"/>
    <p:sldId id="269" r:id="rId9"/>
    <p:sldId id="272" r:id="rId10"/>
    <p:sldId id="274" r:id="rId11"/>
    <p:sldId id="265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D0D0D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91" d="100"/>
          <a:sy n="91" d="100"/>
        </p:scale>
        <p:origin x="5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B6E3D-5D1F-4EC6-8366-AFB4E30F145B}" type="datetimeFigureOut">
              <a:rPr lang="it-IT" smtClean="0"/>
              <a:t>19/03/2024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03E09-99D2-4EA6-A3F1-D90A09CEEF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63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03E09-99D2-4EA6-A3F1-D90A09CEEF4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2640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03E09-99D2-4EA6-A3F1-D90A09CEEF4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824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03E09-99D2-4EA6-A3F1-D90A09CEEF4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3121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03E09-99D2-4EA6-A3F1-D90A09CEEF4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26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03E09-99D2-4EA6-A3F1-D90A09CEEF4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870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03E09-99D2-4EA6-A3F1-D90A09CEEF4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5212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03E09-99D2-4EA6-A3F1-D90A09CEEF4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8560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03E09-99D2-4EA6-A3F1-D90A09CEEF4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6862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03E09-99D2-4EA6-A3F1-D90A09CEEF4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4353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465AD7-CD49-2488-F877-F3CB3A521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65578B-A2A1-AA6C-37E2-5ED851F17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D85C33-BA96-C7B8-271B-B8EFA74B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DAE7-D139-400B-997F-BC34C716E089}" type="datetimeFigureOut">
              <a:rPr lang="it-IT" smtClean="0"/>
              <a:t>19/03/2024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7F363F-33A9-50F9-6151-8B4A3DBDA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10B360-BD81-92D7-520E-0DB9A10F7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01E6-3BD6-43BF-9E4F-6A0705ED2B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006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DA8219-5D6E-8A9B-685B-28AB70B9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1B9FF11-3ECB-7096-E8A2-546466FF9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0ACDFA-D272-AA3A-9EA8-A39B931C1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DAE7-D139-400B-997F-BC34C716E089}" type="datetimeFigureOut">
              <a:rPr lang="it-IT" smtClean="0"/>
              <a:t>19/03/2024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880D87-D929-1032-F934-F207EA5DE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AAAE06-F110-3835-11B4-4ED3F003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01E6-3BD6-43BF-9E4F-6A0705ED2B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3652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8608550-574C-F7D3-E45F-E70081E74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4A70B0E-7BF8-CAA0-C1B4-79528BEE8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B1BA99-C34F-FCB4-9815-DA086149F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DAE7-D139-400B-997F-BC34C716E089}" type="datetimeFigureOut">
              <a:rPr lang="it-IT" smtClean="0"/>
              <a:t>19/03/2024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D16121-5DFF-5DAF-786D-C2EF770A2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64E190-29B9-FA80-A35E-CBEDA298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01E6-3BD6-43BF-9E4F-6A0705ED2B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3635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C596C5-ABEB-2165-527A-7CC891B1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7543EE-8EC5-32AC-CB86-3E7533FB9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0D616DF-9223-9F8C-FA58-9D6037EC2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DAE7-D139-400B-997F-BC34C716E089}" type="datetimeFigureOut">
              <a:rPr lang="it-IT" smtClean="0"/>
              <a:t>19/03/2024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8DF0EA-DCEA-1275-83A1-CAC9103D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58B385E-754C-3B40-8E3D-E4219FA0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01E6-3BD6-43BF-9E4F-6A0705ED2B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615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4BB357-F144-5279-644D-0D82ADAFD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B796678-12A3-408F-D469-54EC59CB3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EA6E0B-4C3C-8828-CFC9-1384E6281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DAE7-D139-400B-997F-BC34C716E089}" type="datetimeFigureOut">
              <a:rPr lang="it-IT" smtClean="0"/>
              <a:t>19/03/2024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A0F357E-4A45-3B80-0E18-FE0BBE23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BD8BF4-4F1D-7253-AE55-54DDC09F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01E6-3BD6-43BF-9E4F-6A0705ED2B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359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10EBA8-7EB2-05A0-F482-87A0D291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2F5A3-E2BC-4D76-046A-9577C2B1D0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0716962-6E81-6C35-E2F9-001E3A299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408E48-6E78-5829-688F-82229BE04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DAE7-D139-400B-997F-BC34C716E089}" type="datetimeFigureOut">
              <a:rPr lang="it-IT" smtClean="0"/>
              <a:t>19/03/2024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E9CB9BC-D1DA-F0E5-B1FE-F9F9CA53D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BF478A1-8FCB-07D0-3D28-1A3F36CF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01E6-3BD6-43BF-9E4F-6A0705ED2B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894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E18595-E591-B1AD-96B9-65BD38990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B06CDB-D1BE-8E79-D3D2-D922DBFAD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06BB989-8697-B5DB-6300-08389EF4F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2C876D6-847C-3C73-1D8C-2138F016FF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FCAF7AF-CBA1-1EBC-8CAD-6A1459D87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FEE9823-3674-3A52-15F8-C0AB7D926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DAE7-D139-400B-997F-BC34C716E089}" type="datetimeFigureOut">
              <a:rPr lang="it-IT" smtClean="0"/>
              <a:t>19/03/2024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04C14D9-3EE0-9E99-E923-6C913F5C1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EEE24E7-55F5-FBA3-8AE5-D2852D4AE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01E6-3BD6-43BF-9E4F-6A0705ED2B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813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10AFD2-D7FB-7AB0-DFD4-50518D281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101BE9A-DBB2-8681-5A2C-47FB332E9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DAE7-D139-400B-997F-BC34C716E089}" type="datetimeFigureOut">
              <a:rPr lang="it-IT" smtClean="0"/>
              <a:t>19/03/2024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FD2034D-6EB6-3C1A-4416-699F0ACD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210DA8-5511-BF62-F275-3BBD628B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01E6-3BD6-43BF-9E4F-6A0705ED2B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0158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CCE77C1-599F-0C1E-66D8-62584793C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DAE7-D139-400B-997F-BC34C716E089}" type="datetimeFigureOut">
              <a:rPr lang="it-IT" smtClean="0"/>
              <a:t>19/03/2024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181FF02-0FBE-8699-7E46-8E6E70CB8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42E424-2DD2-B055-9568-3199DEBC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01E6-3BD6-43BF-9E4F-6A0705ED2B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4909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603FF-8398-F5AC-7547-2D242D498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D30D9D-D125-EEDE-38A4-BD58ED5B8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0A65CFB-07F0-6105-3CF1-F21186706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0EC9FD9-ED64-FC47-F4ED-0C9D1993E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DAE7-D139-400B-997F-BC34C716E089}" type="datetimeFigureOut">
              <a:rPr lang="it-IT" smtClean="0"/>
              <a:t>19/03/2024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E5CAF49-A2FE-2E6A-0143-88CCB459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CAB494B-0239-282E-B207-69278CD4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01E6-3BD6-43BF-9E4F-6A0705ED2B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3796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BBD12-D881-B00B-E707-268C6059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3666377-ADB9-5360-AF22-B35A3CCEB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246D19A-FA47-8EF8-864A-223EED6CA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CEB221D-1EAC-1294-8574-614109B8D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DAE7-D139-400B-997F-BC34C716E089}" type="datetimeFigureOut">
              <a:rPr lang="it-IT" smtClean="0"/>
              <a:t>19/03/2024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A7A308A-0889-1A61-E2A1-36A89BBC1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94C7D9-7A29-5044-0ED1-73DB066EF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01E6-3BD6-43BF-9E4F-6A0705ED2B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413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3F23F09-AED5-4A97-77EE-EF9E2A832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B08DDFF-62C1-F2E9-9ED1-AB03A091B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C92249-EE53-23BE-046F-9D7532EEF3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0DAE7-D139-400B-997F-BC34C716E089}" type="datetimeFigureOut">
              <a:rPr lang="it-IT" smtClean="0"/>
              <a:t>19/03/2024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C10509-D314-7625-EFC6-A466B8442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9568A7-A398-B647-B216-4E66AB497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01E6-3BD6-43BF-9E4F-6A0705ED2B9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5525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niele.napolitano4@studio.unibo.it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erba, aria aperta, cielo, cavalla&#10;&#10;Descrizione generata automaticamente">
            <a:extLst>
              <a:ext uri="{FF2B5EF4-FFF2-40B4-BE49-F238E27FC236}">
                <a16:creationId xmlns:a16="http://schemas.microsoft.com/office/drawing/2014/main" id="{C39FCE4E-4488-50F4-5069-0F4348F2C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93206"/>
            <a:ext cx="12192000" cy="812800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A36F487B-633E-02AD-9092-8757EC32F4C9}"/>
              </a:ext>
            </a:extLst>
          </p:cNvPr>
          <p:cNvSpPr/>
          <p:nvPr/>
        </p:nvSpPr>
        <p:spPr>
          <a:xfrm>
            <a:off x="-228602" y="-673100"/>
            <a:ext cx="12725402" cy="8674100"/>
          </a:xfrm>
          <a:prstGeom prst="rect">
            <a:avLst/>
          </a:prstGeom>
          <a:solidFill>
            <a:srgbClr val="0D0D0D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EB59B08-5526-9234-4823-05BA39816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" y="239697"/>
            <a:ext cx="12192005" cy="1402672"/>
          </a:xfrm>
        </p:spPr>
        <p:txBody>
          <a:bodyPr>
            <a:noAutofit/>
          </a:bodyPr>
          <a:lstStyle/>
          <a:p>
            <a:r>
              <a:rPr lang="it-IT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 ANYTHING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323E0F-3E4F-E28E-D282-C28C74519A20}"/>
              </a:ext>
            </a:extLst>
          </p:cNvPr>
          <p:cNvSpPr txBox="1"/>
          <p:nvPr/>
        </p:nvSpPr>
        <p:spPr>
          <a:xfrm>
            <a:off x="638623" y="1452307"/>
            <a:ext cx="461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A. Kirillov et al., 2023 (Meta AI </a:t>
            </a:r>
            <a:r>
              <a:rPr lang="it-IT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it-IT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FC24DE-0435-1486-D730-5C874A1F7DBD}"/>
              </a:ext>
            </a:extLst>
          </p:cNvPr>
          <p:cNvSpPr txBox="1"/>
          <p:nvPr/>
        </p:nvSpPr>
        <p:spPr>
          <a:xfrm>
            <a:off x="781237" y="5971972"/>
            <a:ext cx="6196612" cy="646331"/>
          </a:xfrm>
          <a:prstGeom prst="rect">
            <a:avLst/>
          </a:prstGeom>
          <a:solidFill>
            <a:srgbClr val="262626">
              <a:alpha val="65098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Daniele Napolitano, 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daniele.napolitano4@studio.unibo.it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it-IT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Master’s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Degree in </a:t>
            </a:r>
            <a:r>
              <a:rPr lang="it-IT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</a:t>
            </a:r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Intelligence, University of Bologna</a:t>
            </a:r>
          </a:p>
        </p:txBody>
      </p:sp>
    </p:spTree>
    <p:extLst>
      <p:ext uri="{BB962C8B-B14F-4D97-AF65-F5344CB8AC3E}">
        <p14:creationId xmlns:p14="http://schemas.microsoft.com/office/powerpoint/2010/main" val="1633043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26174D-97A7-B0DE-6999-0F5C2B41C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321" y="1432595"/>
            <a:ext cx="4310706" cy="1414551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2D6AE9B-CCA1-6A1D-4A93-49FD3807ECC4}"/>
              </a:ext>
            </a:extLst>
          </p:cNvPr>
          <p:cNvSpPr/>
          <p:nvPr/>
        </p:nvSpPr>
        <p:spPr>
          <a:xfrm>
            <a:off x="6067131" y="-81794"/>
            <a:ext cx="6176519" cy="70215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4F8DB26-CC6B-2262-1B9A-33CDC1978E22}"/>
              </a:ext>
            </a:extLst>
          </p:cNvPr>
          <p:cNvSpPr/>
          <p:nvPr/>
        </p:nvSpPr>
        <p:spPr>
          <a:xfrm>
            <a:off x="-109388" y="-81794"/>
            <a:ext cx="6176519" cy="70215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1FDC3E0-59F0-7E04-9206-777A0997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2535" y="1190886"/>
            <a:ext cx="6153173" cy="1615363"/>
          </a:xfrm>
        </p:spPr>
        <p:txBody>
          <a:bodyPr anchor="t">
            <a:normAutofit/>
          </a:bodyPr>
          <a:lstStyle/>
          <a:p>
            <a:pPr algn="ctr"/>
            <a:r>
              <a:rPr lang="it-IT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it-IT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egnaposto testo 5">
            <a:extLst>
              <a:ext uri="{FF2B5EF4-FFF2-40B4-BE49-F238E27FC236}">
                <a16:creationId xmlns:a16="http://schemas.microsoft.com/office/drawing/2014/main" id="{028DDD76-F626-FFBA-9620-80BD8D694A47}"/>
              </a:ext>
            </a:extLst>
          </p:cNvPr>
          <p:cNvSpPr txBox="1">
            <a:spLocks/>
          </p:cNvSpPr>
          <p:nvPr/>
        </p:nvSpPr>
        <p:spPr>
          <a:xfrm>
            <a:off x="4539333" y="2210531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A02192FF-2E2F-2D95-C50C-04ED5DFDAFCF}"/>
              </a:ext>
            </a:extLst>
          </p:cNvPr>
          <p:cNvSpPr txBox="1">
            <a:spLocks/>
          </p:cNvSpPr>
          <p:nvPr/>
        </p:nvSpPr>
        <p:spPr>
          <a:xfrm>
            <a:off x="6734650" y="2578148"/>
            <a:ext cx="4677751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close-up of a colorful object&#10;&#10;Description automatically generated">
            <a:extLst>
              <a:ext uri="{FF2B5EF4-FFF2-40B4-BE49-F238E27FC236}">
                <a16:creationId xmlns:a16="http://schemas.microsoft.com/office/drawing/2014/main" id="{4F8E1281-7D7B-9DB8-1D4D-EBFAFAB6D3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53"/>
          <a:stretch/>
        </p:blipFill>
        <p:spPr>
          <a:xfrm>
            <a:off x="6794515" y="2738642"/>
            <a:ext cx="4635810" cy="2447085"/>
          </a:xfrm>
          <a:prstGeom prst="rect">
            <a:avLst/>
          </a:prstGeom>
        </p:spPr>
      </p:pic>
      <p:pic>
        <p:nvPicPr>
          <p:cNvPr id="15" name="Picture 14" descr="A close-up of a colorful object&#10;&#10;Description automatically generated">
            <a:extLst>
              <a:ext uri="{FF2B5EF4-FFF2-40B4-BE49-F238E27FC236}">
                <a16:creationId xmlns:a16="http://schemas.microsoft.com/office/drawing/2014/main" id="{B0751147-DC57-58A5-CD3D-7DCEF8E887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1"/>
          <a:stretch/>
        </p:blipFill>
        <p:spPr>
          <a:xfrm>
            <a:off x="715666" y="2738642"/>
            <a:ext cx="4635810" cy="2387757"/>
          </a:xfrm>
          <a:prstGeom prst="rect">
            <a:avLst/>
          </a:prstGeom>
        </p:spPr>
      </p:pic>
      <p:sp>
        <p:nvSpPr>
          <p:cNvPr id="17" name="Segnaposto testo 6">
            <a:extLst>
              <a:ext uri="{FF2B5EF4-FFF2-40B4-BE49-F238E27FC236}">
                <a16:creationId xmlns:a16="http://schemas.microsoft.com/office/drawing/2014/main" id="{DAD3A0EF-8992-C122-2CFE-7C424C13B568}"/>
              </a:ext>
            </a:extLst>
          </p:cNvPr>
          <p:cNvSpPr txBox="1">
            <a:spLocks/>
          </p:cNvSpPr>
          <p:nvPr/>
        </p:nvSpPr>
        <p:spPr>
          <a:xfrm>
            <a:off x="6847116" y="441349"/>
            <a:ext cx="4677751" cy="1949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step 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towards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foundation</a:t>
            </a:r>
            <a:r>
              <a:rPr lang="it-IT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models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image 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adapted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downstream tasks</a:t>
            </a:r>
          </a:p>
          <a:p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being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multiple </a:t>
            </a:r>
            <a:r>
              <a:rPr lang="it-IT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wide range of domains</a:t>
            </a:r>
            <a:endParaRPr lang="it-IT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352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E2603D-0496-C577-2D33-F9745B2E9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160" y="4549807"/>
            <a:ext cx="9184689" cy="17045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Daniele Napolitano </a:t>
            </a:r>
          </a:p>
          <a:p>
            <a:pPr marL="0" indent="0"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daniele.napolitano4@studio.unibo.it </a:t>
            </a:r>
          </a:p>
          <a:p>
            <a:pPr marL="0" indent="0"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for Computer Vision</a:t>
            </a:r>
          </a:p>
          <a:p>
            <a:pPr marL="0" indent="0">
              <a:buNone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Master’s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Degree in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Artificial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Intelligence, University of Bologna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8" name="Immagine 7" descr="Immagine che contiene Carattere, tipografia, testo, calligrafia&#10;&#10;Descrizione generata automaticamente">
            <a:extLst>
              <a:ext uri="{FF2B5EF4-FFF2-40B4-BE49-F238E27FC236}">
                <a16:creationId xmlns:a16="http://schemas.microsoft.com/office/drawing/2014/main" id="{2A6A0396-C7F9-38FB-A28D-074DE6976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90" y="603681"/>
            <a:ext cx="9457220" cy="14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71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4FBCE1-A1FC-5794-F84B-3D457FECF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1"/>
          <a:stretch/>
        </p:blipFill>
        <p:spPr bwMode="auto">
          <a:xfrm>
            <a:off x="643467" y="2516696"/>
            <a:ext cx="10905066" cy="29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6">
            <a:extLst>
              <a:ext uri="{FF2B5EF4-FFF2-40B4-BE49-F238E27FC236}">
                <a16:creationId xmlns:a16="http://schemas.microsoft.com/office/drawing/2014/main" id="{6212AD9B-EFE1-49D0-D8AC-3A466215ED71}"/>
              </a:ext>
            </a:extLst>
          </p:cNvPr>
          <p:cNvSpPr/>
          <p:nvPr/>
        </p:nvSpPr>
        <p:spPr>
          <a:xfrm>
            <a:off x="0" y="0"/>
            <a:ext cx="12192000" cy="13883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BC44CE-E16D-8B32-4C21-5D9EC66B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306158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main introductions</a:t>
            </a:r>
          </a:p>
        </p:txBody>
      </p:sp>
    </p:spTree>
    <p:extLst>
      <p:ext uri="{BB962C8B-B14F-4D97-AF65-F5344CB8AC3E}">
        <p14:creationId xmlns:p14="http://schemas.microsoft.com/office/powerpoint/2010/main" val="3724951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B38F796-2E36-4417-FBF7-24CCC64C9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5"/>
          <a:stretch/>
        </p:blipFill>
        <p:spPr bwMode="auto">
          <a:xfrm>
            <a:off x="566891" y="1685059"/>
            <a:ext cx="11058217" cy="466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F5BDD3F-0338-F551-A3AD-CBDED61B7866}"/>
              </a:ext>
            </a:extLst>
          </p:cNvPr>
          <p:cNvSpPr txBox="1"/>
          <p:nvPr/>
        </p:nvSpPr>
        <p:spPr>
          <a:xfrm>
            <a:off x="2178663" y="3733541"/>
            <a:ext cx="1617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ViT</a:t>
            </a:r>
            <a:endParaRPr lang="it-IT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it-IT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MAE</a:t>
            </a:r>
          </a:p>
          <a:p>
            <a:pPr algn="ctr"/>
            <a:r>
              <a:rPr lang="it-IT" dirty="0" err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pre</a:t>
            </a:r>
            <a:r>
              <a:rPr lang="it-IT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-training</a:t>
            </a:r>
            <a:endParaRPr lang="en-US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231C080-69DC-B7F6-30A3-63933EEBBBCE}"/>
              </a:ext>
            </a:extLst>
          </p:cNvPr>
          <p:cNvSpPr txBox="1"/>
          <p:nvPr/>
        </p:nvSpPr>
        <p:spPr>
          <a:xfrm>
            <a:off x="6033831" y="6085318"/>
            <a:ext cx="1712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Positional</a:t>
            </a:r>
            <a:r>
              <a:rPr lang="it-IT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it-IT" b="1" dirty="0" err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embedding</a:t>
            </a:r>
            <a:endParaRPr lang="en-US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A1FE329-5D00-A6E6-4E4E-8EE182FC7CC5}"/>
              </a:ext>
            </a:extLst>
          </p:cNvPr>
          <p:cNvSpPr txBox="1"/>
          <p:nvPr/>
        </p:nvSpPr>
        <p:spPr>
          <a:xfrm>
            <a:off x="7896532" y="6161185"/>
            <a:ext cx="658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CLIP</a:t>
            </a:r>
            <a:endParaRPr lang="en-US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EB940E-121E-CD19-630C-672616F18570}"/>
              </a:ext>
            </a:extLst>
          </p:cNvPr>
          <p:cNvSpPr txBox="1"/>
          <p:nvPr/>
        </p:nvSpPr>
        <p:spPr>
          <a:xfrm>
            <a:off x="5059589" y="6204080"/>
            <a:ext cx="61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CNN</a:t>
            </a:r>
            <a:endParaRPr lang="en-US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" name="Parentesi graffa chiusa 7">
            <a:extLst>
              <a:ext uri="{FF2B5EF4-FFF2-40B4-BE49-F238E27FC236}">
                <a16:creationId xmlns:a16="http://schemas.microsoft.com/office/drawing/2014/main" id="{11196727-CCC9-B8D5-5E53-8F9CA0A05720}"/>
              </a:ext>
            </a:extLst>
          </p:cNvPr>
          <p:cNvSpPr/>
          <p:nvPr/>
        </p:nvSpPr>
        <p:spPr>
          <a:xfrm rot="5400000">
            <a:off x="6770211" y="5171214"/>
            <a:ext cx="239891" cy="158831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egnaposto contenuto 5" descr="Immagine che contiene Viso umano, acqua, vestiti, persona&#10;&#10;Descrizione generata automaticamente">
            <a:extLst>
              <a:ext uri="{FF2B5EF4-FFF2-40B4-BE49-F238E27FC236}">
                <a16:creationId xmlns:a16="http://schemas.microsoft.com/office/drawing/2014/main" id="{04867DC8-D2E6-7081-7ED1-D7A18BF3E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591" y="2040055"/>
            <a:ext cx="2155152" cy="215515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FB7E558-4363-1D8B-91CC-F937266DC161}"/>
              </a:ext>
            </a:extLst>
          </p:cNvPr>
          <p:cNvSpPr txBox="1"/>
          <p:nvPr/>
        </p:nvSpPr>
        <p:spPr>
          <a:xfrm>
            <a:off x="9093591" y="4383669"/>
            <a:ext cx="2057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</a:t>
            </a:r>
            <a:r>
              <a:rPr lang="it-IT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masks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disambiguation</a:t>
            </a:r>
            <a:endParaRPr lang="it-IT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 algn="ctr"/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 scores </a:t>
            </a:r>
          </a:p>
        </p:txBody>
      </p:sp>
      <p:pic>
        <p:nvPicPr>
          <p:cNvPr id="10" name="Picture 9" descr="A person wearing sunglasses and a black shirt with a white bandana on it&#10;&#10;Description automatically generated">
            <a:extLst>
              <a:ext uri="{FF2B5EF4-FFF2-40B4-BE49-F238E27FC236}">
                <a16:creationId xmlns:a16="http://schemas.microsoft.com/office/drawing/2014/main" id="{A942675E-D59C-0F49-AFC2-CB37252ED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5" y="2123233"/>
            <a:ext cx="1617730" cy="1617730"/>
          </a:xfrm>
          <a:prstGeom prst="rect">
            <a:avLst/>
          </a:prstGeom>
        </p:spPr>
      </p:pic>
      <p:sp>
        <p:nvSpPr>
          <p:cNvPr id="13" name="Rettangolo 6">
            <a:extLst>
              <a:ext uri="{FF2B5EF4-FFF2-40B4-BE49-F238E27FC236}">
                <a16:creationId xmlns:a16="http://schemas.microsoft.com/office/drawing/2014/main" id="{B8FF858D-EDE5-EAB2-B69B-11529A4881E7}"/>
              </a:ext>
            </a:extLst>
          </p:cNvPr>
          <p:cNvSpPr/>
          <p:nvPr/>
        </p:nvSpPr>
        <p:spPr>
          <a:xfrm>
            <a:off x="0" y="-56"/>
            <a:ext cx="12192000" cy="13883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B62866C-B6AA-B186-3398-74237108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891" y="284588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 Anything Model (SAM)</a:t>
            </a:r>
            <a:endParaRPr lang="en-US" sz="32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87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6E3EB3-3A2E-47A0-F926-D6C73DA30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49674"/>
            <a:ext cx="4284420" cy="1687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 decoder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17AEF9F9-5554-0DCB-0740-D99FF1E13F61}"/>
              </a:ext>
            </a:extLst>
          </p:cNvPr>
          <p:cNvSpPr/>
          <p:nvPr/>
        </p:nvSpPr>
        <p:spPr>
          <a:xfrm>
            <a:off x="6096000" y="1"/>
            <a:ext cx="617651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testo 3">
            <a:extLst>
              <a:ext uri="{FF2B5EF4-FFF2-40B4-BE49-F238E27FC236}">
                <a16:creationId xmlns:a16="http://schemas.microsoft.com/office/drawing/2014/main" id="{00750B34-2077-C3EA-BEDF-154460373CCA}"/>
              </a:ext>
            </a:extLst>
          </p:cNvPr>
          <p:cNvSpPr txBox="1">
            <a:spLocks/>
          </p:cNvSpPr>
          <p:nvPr/>
        </p:nvSpPr>
        <p:spPr>
          <a:xfrm>
            <a:off x="6595524" y="849337"/>
            <a:ext cx="4710305" cy="1866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Inspired by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Segmentation</a:t>
            </a: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structure of a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Decoder</a:t>
            </a:r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a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head </a:t>
            </a: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head </a:t>
            </a:r>
            <a:r>
              <a:rPr lang="en-US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(confidence score)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0B01559-FE14-11BA-83F4-3ECF68443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2" r="-2" b="1527"/>
          <a:stretch/>
        </p:blipFill>
        <p:spPr>
          <a:xfrm>
            <a:off x="729673" y="2715490"/>
            <a:ext cx="10619401" cy="384337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525145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AD2B296-ADAE-D4CD-9858-6AE48D761E67}"/>
              </a:ext>
            </a:extLst>
          </p:cNvPr>
          <p:cNvSpPr txBox="1">
            <a:spLocks/>
          </p:cNvSpPr>
          <p:nvPr/>
        </p:nvSpPr>
        <p:spPr>
          <a:xfrm>
            <a:off x="858468" y="2537033"/>
            <a:ext cx="5157787" cy="4454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Focal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820AC5AD-D963-E7B2-8E2E-50685161D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772" y="3404863"/>
            <a:ext cx="3725221" cy="2387732"/>
          </a:xfrm>
          <a:prstGeom prst="rect">
            <a:avLst/>
          </a:prstGeo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B0BA417-1475-E5AF-EC6F-779C86D209E2}"/>
              </a:ext>
            </a:extLst>
          </p:cNvPr>
          <p:cNvSpPr txBox="1">
            <a:spLocks/>
          </p:cNvSpPr>
          <p:nvPr/>
        </p:nvSpPr>
        <p:spPr>
          <a:xfrm>
            <a:off x="6161994" y="2522673"/>
            <a:ext cx="5183188" cy="4454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Dice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segmentation - neural network probability output and loss function  (example: dice loss) - Data Science Stack Exchange">
            <a:extLst>
              <a:ext uri="{FF2B5EF4-FFF2-40B4-BE49-F238E27FC236}">
                <a16:creationId xmlns:a16="http://schemas.microsoft.com/office/drawing/2014/main" id="{C7D7475E-3860-36BE-A7D7-2E062913A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985" y="3888736"/>
            <a:ext cx="3665164" cy="195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6AF4D44-C5EC-F0D7-374C-6A4C4BE97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906" y="3004639"/>
            <a:ext cx="3463322" cy="1096429"/>
          </a:xfrm>
          <a:prstGeom prst="rect">
            <a:avLst/>
          </a:prstGeom>
        </p:spPr>
      </p:pic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1E6C0ED7-2BD7-4CDE-F1C8-64F803AB51A4}"/>
              </a:ext>
            </a:extLst>
          </p:cNvPr>
          <p:cNvSpPr txBox="1">
            <a:spLocks/>
          </p:cNvSpPr>
          <p:nvPr/>
        </p:nvSpPr>
        <p:spPr>
          <a:xfrm>
            <a:off x="3843505" y="1669203"/>
            <a:ext cx="4345499" cy="5869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it-IT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it-IT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r>
              <a:rPr lang="it-IT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it-IT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linear </a:t>
            </a:r>
            <a:r>
              <a:rPr lang="it-IT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combination</a:t>
            </a:r>
            <a:r>
              <a:rPr lang="it-IT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(20:1) </a:t>
            </a:r>
            <a:r>
              <a:rPr lang="it-IT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of: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97F38591-A8FE-EA55-7524-4D6ED5B1759A}"/>
              </a:ext>
            </a:extLst>
          </p:cNvPr>
          <p:cNvSpPr txBox="1">
            <a:spLocks/>
          </p:cNvSpPr>
          <p:nvPr/>
        </p:nvSpPr>
        <p:spPr>
          <a:xfrm>
            <a:off x="0" y="6493490"/>
            <a:ext cx="4597167" cy="364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5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(Note: </a:t>
            </a:r>
            <a:r>
              <a:rPr lang="it-IT" sz="1500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it-IT" sz="15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mask with </a:t>
            </a:r>
            <a:r>
              <a:rPr lang="it-IT" sz="1500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lowest</a:t>
            </a:r>
            <a:r>
              <a:rPr lang="it-IT" sz="15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500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it-IT" sz="15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500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gets</a:t>
            </a:r>
            <a:r>
              <a:rPr lang="it-IT" sz="15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500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propagated</a:t>
            </a:r>
            <a:r>
              <a:rPr lang="it-IT" sz="15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500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during</a:t>
            </a:r>
            <a:r>
              <a:rPr lang="it-IT" sz="15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training)</a:t>
            </a:r>
          </a:p>
        </p:txBody>
      </p:sp>
      <p:sp>
        <p:nvSpPr>
          <p:cNvPr id="8" name="Rettangolo 6">
            <a:extLst>
              <a:ext uri="{FF2B5EF4-FFF2-40B4-BE49-F238E27FC236}">
                <a16:creationId xmlns:a16="http://schemas.microsoft.com/office/drawing/2014/main" id="{C6782ABD-BD2C-5EAE-18E6-DF553492FB6B}"/>
              </a:ext>
            </a:extLst>
          </p:cNvPr>
          <p:cNvSpPr/>
          <p:nvPr/>
        </p:nvSpPr>
        <p:spPr>
          <a:xfrm>
            <a:off x="-8389" y="-29533"/>
            <a:ext cx="12192000" cy="13883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6E3EB3-3A2E-47A0-F926-D6C73DA30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1" y="30040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and training</a:t>
            </a:r>
          </a:p>
        </p:txBody>
      </p:sp>
    </p:spTree>
    <p:extLst>
      <p:ext uri="{BB962C8B-B14F-4D97-AF65-F5344CB8AC3E}">
        <p14:creationId xmlns:p14="http://schemas.microsoft.com/office/powerpoint/2010/main" val="4270940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AD2B296-ADAE-D4CD-9858-6AE48D761E67}"/>
              </a:ext>
            </a:extLst>
          </p:cNvPr>
          <p:cNvSpPr txBox="1">
            <a:spLocks/>
          </p:cNvSpPr>
          <p:nvPr/>
        </p:nvSpPr>
        <p:spPr>
          <a:xfrm>
            <a:off x="858468" y="2537033"/>
            <a:ext cx="5157787" cy="16380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it-IT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it-IT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r>
              <a:rPr lang="it-IT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it-IT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linear </a:t>
            </a:r>
            <a:r>
              <a:rPr lang="it-IT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combination</a:t>
            </a:r>
            <a:r>
              <a:rPr lang="it-IT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Focal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Dice </a:t>
            </a:r>
            <a:r>
              <a:rPr lang="it-IT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it-IT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B0BA417-1475-E5AF-EC6F-779C86D209E2}"/>
              </a:ext>
            </a:extLst>
          </p:cNvPr>
          <p:cNvSpPr txBox="1">
            <a:spLocks/>
          </p:cNvSpPr>
          <p:nvPr/>
        </p:nvSpPr>
        <p:spPr>
          <a:xfrm>
            <a:off x="858468" y="4983044"/>
            <a:ext cx="5183188" cy="16047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it-IT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AdamW</a:t>
            </a:r>
            <a:endParaRPr lang="it-IT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 schedule:</a:t>
            </a:r>
            <a:r>
              <a:rPr lang="it-IT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it-IT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</a:t>
            </a:r>
            <a:r>
              <a:rPr lang="it-IT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warmup</a:t>
            </a:r>
            <a:r>
              <a:rPr lang="it-IT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250 </a:t>
            </a:r>
            <a:r>
              <a:rPr lang="it-IT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epochs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it-IT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step-wise </a:t>
            </a:r>
            <a:r>
              <a:rPr lang="it-IT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decay</a:t>
            </a:r>
            <a:endParaRPr lang="it-IT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6AF4D44-C5EC-F0D7-374C-6A4C4BE97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35" y="3431291"/>
            <a:ext cx="2730576" cy="864454"/>
          </a:xfrm>
          <a:prstGeom prst="rect">
            <a:avLst/>
          </a:prstGeom>
        </p:spPr>
      </p:pic>
      <p:sp>
        <p:nvSpPr>
          <p:cNvPr id="8" name="Rettangolo 6">
            <a:extLst>
              <a:ext uri="{FF2B5EF4-FFF2-40B4-BE49-F238E27FC236}">
                <a16:creationId xmlns:a16="http://schemas.microsoft.com/office/drawing/2014/main" id="{C6782ABD-BD2C-5EAE-18E6-DF553492FB6B}"/>
              </a:ext>
            </a:extLst>
          </p:cNvPr>
          <p:cNvSpPr/>
          <p:nvPr/>
        </p:nvSpPr>
        <p:spPr>
          <a:xfrm>
            <a:off x="-8389" y="-29533"/>
            <a:ext cx="12192000" cy="13883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6E3EB3-3A2E-47A0-F926-D6C73DA30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1" y="30040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evaluation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820AC5AD-D963-E7B2-8E2E-50685161D7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80" t="17256" r="33950" b="69486"/>
          <a:stretch/>
        </p:blipFill>
        <p:spPr>
          <a:xfrm>
            <a:off x="1176535" y="3234252"/>
            <a:ext cx="2139192" cy="360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041A8E-0F41-C898-9144-409FC4CCF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282" y="2537033"/>
            <a:ext cx="5728695" cy="3612402"/>
          </a:xfrm>
          <a:prstGeom prst="rect">
            <a:avLst/>
          </a:prstGeom>
        </p:spPr>
      </p:pic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15C08A98-1F4D-AF72-C274-6406FC880FFE}"/>
              </a:ext>
            </a:extLst>
          </p:cNvPr>
          <p:cNvSpPr txBox="1">
            <a:spLocks/>
          </p:cNvSpPr>
          <p:nvPr/>
        </p:nvSpPr>
        <p:spPr>
          <a:xfrm>
            <a:off x="883869" y="1836135"/>
            <a:ext cx="5157787" cy="445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</p:txBody>
      </p:sp>
      <p:sp>
        <p:nvSpPr>
          <p:cNvPr id="14" name="Segnaposto testo 3">
            <a:extLst>
              <a:ext uri="{FF2B5EF4-FFF2-40B4-BE49-F238E27FC236}">
                <a16:creationId xmlns:a16="http://schemas.microsoft.com/office/drawing/2014/main" id="{FE585BA6-0BCA-CD92-DBC0-5C6A058D1FF4}"/>
              </a:ext>
            </a:extLst>
          </p:cNvPr>
          <p:cNvSpPr txBox="1">
            <a:spLocks/>
          </p:cNvSpPr>
          <p:nvPr/>
        </p:nvSpPr>
        <p:spPr>
          <a:xfrm>
            <a:off x="736833" y="4302758"/>
            <a:ext cx="5157787" cy="445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recipee</a:t>
            </a:r>
            <a:endParaRPr lang="it-IT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egnaposto testo 3">
            <a:extLst>
              <a:ext uri="{FF2B5EF4-FFF2-40B4-BE49-F238E27FC236}">
                <a16:creationId xmlns:a16="http://schemas.microsoft.com/office/drawing/2014/main" id="{FCB3C7A6-6D2D-6444-C582-DF52DC746F5D}"/>
              </a:ext>
            </a:extLst>
          </p:cNvPr>
          <p:cNvSpPr txBox="1">
            <a:spLocks/>
          </p:cNvSpPr>
          <p:nvPr/>
        </p:nvSpPr>
        <p:spPr>
          <a:xfrm>
            <a:off x="6016255" y="1908865"/>
            <a:ext cx="5157787" cy="445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25441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26174D-97A7-B0DE-6999-0F5C2B41C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321" y="1432595"/>
            <a:ext cx="4310706" cy="1414551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2D6AE9B-CCA1-6A1D-4A93-49FD3807ECC4}"/>
              </a:ext>
            </a:extLst>
          </p:cNvPr>
          <p:cNvSpPr/>
          <p:nvPr/>
        </p:nvSpPr>
        <p:spPr>
          <a:xfrm>
            <a:off x="6096000" y="-60535"/>
            <a:ext cx="6176519" cy="70215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93212-214C-F3B4-013C-7C557705C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1" t="-2022" r="2897" b="51158"/>
          <a:stretch/>
        </p:blipFill>
        <p:spPr bwMode="auto">
          <a:xfrm>
            <a:off x="6963250" y="1508912"/>
            <a:ext cx="4201634" cy="202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6F840B7-9B90-DD11-0610-543F232E08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16" b="-3"/>
          <a:stretch/>
        </p:blipFill>
        <p:spPr>
          <a:xfrm>
            <a:off x="6591436" y="4854566"/>
            <a:ext cx="5075045" cy="172355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52FFF49-D0B8-2A6F-F6E6-405FA77302F1}"/>
              </a:ext>
            </a:extLst>
          </p:cNvPr>
          <p:cNvSpPr txBox="1"/>
          <p:nvPr/>
        </p:nvSpPr>
        <p:spPr>
          <a:xfrm>
            <a:off x="6808207" y="667448"/>
            <a:ext cx="4811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Built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keeping the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in the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iteratively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 it improves, the gathering process becomes increasingly automated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8EF4D1-66D0-2A3A-EDF0-FB67C8083D50}"/>
              </a:ext>
            </a:extLst>
          </p:cNvPr>
          <p:cNvSpPr txBox="1"/>
          <p:nvPr/>
        </p:nvSpPr>
        <p:spPr>
          <a:xfrm>
            <a:off x="6734650" y="4166096"/>
            <a:ext cx="507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Diverse and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distributed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4F8DB26-CC6B-2262-1B9A-33CDC1978E22}"/>
              </a:ext>
            </a:extLst>
          </p:cNvPr>
          <p:cNvSpPr/>
          <p:nvPr/>
        </p:nvSpPr>
        <p:spPr>
          <a:xfrm>
            <a:off x="-109388" y="-81794"/>
            <a:ext cx="6176519" cy="70215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1FDC3E0-59F0-7E04-9206-777A0997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681" y="337398"/>
            <a:ext cx="4284420" cy="1615363"/>
          </a:xfrm>
        </p:spPr>
        <p:txBody>
          <a:bodyPr anchor="t">
            <a:norm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SA-1B Dataset and data </a:t>
            </a:r>
            <a:r>
              <a:rPr lang="it-IT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</a:t>
            </a:r>
            <a:endParaRPr lang="it-IT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992A67-B4E8-BC41-B585-7DB9A01D1B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674" r="-2" b="1669"/>
          <a:stretch/>
        </p:blipFill>
        <p:spPr>
          <a:xfrm>
            <a:off x="495931" y="1824827"/>
            <a:ext cx="5128587" cy="2475705"/>
          </a:xfrm>
          <a:prstGeom prst="rect">
            <a:avLst/>
          </a:prstGeom>
        </p:spPr>
      </p:pic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191864E-3439-3B7D-7310-5E52F184C9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" t="8203" r="-2" b="9647"/>
          <a:stretch/>
        </p:blipFill>
        <p:spPr>
          <a:xfrm>
            <a:off x="495446" y="4300532"/>
            <a:ext cx="5129072" cy="242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40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testo 5">
            <a:extLst>
              <a:ext uri="{FF2B5EF4-FFF2-40B4-BE49-F238E27FC236}">
                <a16:creationId xmlns:a16="http://schemas.microsoft.com/office/drawing/2014/main" id="{617B3E56-B490-AAD0-B9D9-049C3C9C75D0}"/>
              </a:ext>
            </a:extLst>
          </p:cNvPr>
          <p:cNvSpPr txBox="1">
            <a:spLocks/>
          </p:cNvSpPr>
          <p:nvPr/>
        </p:nvSpPr>
        <p:spPr>
          <a:xfrm>
            <a:off x="593375" y="1673147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egnaposto contenuto 4">
            <a:extLst>
              <a:ext uri="{FF2B5EF4-FFF2-40B4-BE49-F238E27FC236}">
                <a16:creationId xmlns:a16="http://schemas.microsoft.com/office/drawing/2014/main" id="{B71DBBE2-7205-8797-3D48-76B34D0A3A50}"/>
              </a:ext>
            </a:extLst>
          </p:cNvPr>
          <p:cNvSpPr txBox="1">
            <a:spLocks/>
          </p:cNvSpPr>
          <p:nvPr/>
        </p:nvSpPr>
        <p:spPr>
          <a:xfrm>
            <a:off x="597787" y="2488623"/>
            <a:ext cx="5354638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 with a regular </a:t>
            </a:r>
            <a:r>
              <a:rPr lang="it-IT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it-IT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points</a:t>
            </a:r>
          </a:p>
          <a:p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Irrelevant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masks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removed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NMS </a:t>
            </a:r>
          </a:p>
          <a:p>
            <a:r>
              <a:rPr lang="it-IT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Edges</a:t>
            </a:r>
            <a:r>
              <a:rPr lang="it-IT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extracted</a:t>
            </a:r>
            <a:r>
              <a:rPr lang="it-IT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it-IT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masks</a:t>
            </a:r>
            <a:r>
              <a:rPr lang="it-IT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detector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testo 6">
            <a:extLst>
              <a:ext uri="{FF2B5EF4-FFF2-40B4-BE49-F238E27FC236}">
                <a16:creationId xmlns:a16="http://schemas.microsoft.com/office/drawing/2014/main" id="{D205BD73-1AAC-E6CC-9ACE-5260D690B0C1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instance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egnaposto contenuto 7">
            <a:extLst>
              <a:ext uri="{FF2B5EF4-FFF2-40B4-BE49-F238E27FC236}">
                <a16:creationId xmlns:a16="http://schemas.microsoft.com/office/drawing/2014/main" id="{F7BB9C70-4874-5C90-8E36-75D86ED94863}"/>
              </a:ext>
            </a:extLst>
          </p:cNvPr>
          <p:cNvSpPr txBox="1">
            <a:spLocks/>
          </p:cNvSpPr>
          <p:nvPr/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detector first, </a:t>
            </a:r>
          </a:p>
          <a:p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SAM with 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output boxes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An Introduction to the Foundational Model of Image Segmentation — Segment  Anything (SAM) | by xiao sean | Medium">
            <a:extLst>
              <a:ext uri="{FF2B5EF4-FFF2-40B4-BE49-F238E27FC236}">
                <a16:creationId xmlns:a16="http://schemas.microsoft.com/office/drawing/2014/main" id="{0464B95A-9BB0-378E-6013-A6938CA181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0" b="23548"/>
          <a:stretch/>
        </p:blipFill>
        <p:spPr bwMode="auto">
          <a:xfrm>
            <a:off x="427574" y="3805655"/>
            <a:ext cx="5489390" cy="24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n Introduction to the Foundational Model of Image Segmentation — Segment  Anything (SAM) | by xiao sean | Medium">
            <a:extLst>
              <a:ext uri="{FF2B5EF4-FFF2-40B4-BE49-F238E27FC236}">
                <a16:creationId xmlns:a16="http://schemas.microsoft.com/office/drawing/2014/main" id="{DDCB1E53-C154-8ECE-0049-F9B2DDBD2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7" b="24487"/>
          <a:stretch/>
        </p:blipFill>
        <p:spPr bwMode="auto">
          <a:xfrm>
            <a:off x="6432158" y="3712820"/>
            <a:ext cx="4920054" cy="259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3392ECE5-676D-196B-454C-C7181BCA8305}"/>
              </a:ext>
            </a:extLst>
          </p:cNvPr>
          <p:cNvSpPr/>
          <p:nvPr/>
        </p:nvSpPr>
        <p:spPr>
          <a:xfrm>
            <a:off x="1" y="-285227"/>
            <a:ext cx="12192000" cy="16735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6E3EB3-3A2E-47A0-F926-D6C73DA30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372209"/>
            <a:ext cx="11210925" cy="5590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Zero-Shot Transfer experiments</a:t>
            </a:r>
          </a:p>
        </p:txBody>
      </p:sp>
    </p:spTree>
    <p:extLst>
      <p:ext uri="{BB962C8B-B14F-4D97-AF65-F5344CB8AC3E}">
        <p14:creationId xmlns:p14="http://schemas.microsoft.com/office/powerpoint/2010/main" val="313560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testo 5">
            <a:extLst>
              <a:ext uri="{FF2B5EF4-FFF2-40B4-BE49-F238E27FC236}">
                <a16:creationId xmlns:a16="http://schemas.microsoft.com/office/drawing/2014/main" id="{617B3E56-B490-AAD0-B9D9-049C3C9C75D0}"/>
              </a:ext>
            </a:extLst>
          </p:cNvPr>
          <p:cNvSpPr txBox="1">
            <a:spLocks/>
          </p:cNvSpPr>
          <p:nvPr/>
        </p:nvSpPr>
        <p:spPr>
          <a:xfrm>
            <a:off x="683512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egnaposto contenuto 4">
            <a:extLst>
              <a:ext uri="{FF2B5EF4-FFF2-40B4-BE49-F238E27FC236}">
                <a16:creationId xmlns:a16="http://schemas.microsoft.com/office/drawing/2014/main" id="{B71DBBE2-7205-8797-3D48-76B34D0A3A50}"/>
              </a:ext>
            </a:extLst>
          </p:cNvPr>
          <p:cNvSpPr txBox="1">
            <a:spLocks/>
          </p:cNvSpPr>
          <p:nvPr/>
        </p:nvSpPr>
        <p:spPr>
          <a:xfrm>
            <a:off x="527236" y="2505075"/>
            <a:ext cx="5470340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 with a regular </a:t>
            </a:r>
            <a:r>
              <a:rPr lang="it-IT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it-IT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points</a:t>
            </a:r>
          </a:p>
          <a:p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Irrelevant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masks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removed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NMS </a:t>
            </a:r>
          </a:p>
          <a:p>
            <a:r>
              <a:rPr lang="it-IT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Edges</a:t>
            </a:r>
            <a:r>
              <a:rPr lang="it-IT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extracted</a:t>
            </a:r>
            <a:r>
              <a:rPr lang="it-IT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masks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detector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egnaposto testo 6">
            <a:extLst>
              <a:ext uri="{FF2B5EF4-FFF2-40B4-BE49-F238E27FC236}">
                <a16:creationId xmlns:a16="http://schemas.microsoft.com/office/drawing/2014/main" id="{D205BD73-1AAC-E6CC-9ACE-5260D690B0C1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Text-to-Mask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egnaposto contenuto 7">
            <a:extLst>
              <a:ext uri="{FF2B5EF4-FFF2-40B4-BE49-F238E27FC236}">
                <a16:creationId xmlns:a16="http://schemas.microsoft.com/office/drawing/2014/main" id="{F7BB9C70-4874-5C90-8E36-75D86ED94863}"/>
              </a:ext>
            </a:extLst>
          </p:cNvPr>
          <p:cNvSpPr txBox="1">
            <a:spLocks/>
          </p:cNvSpPr>
          <p:nvPr/>
        </p:nvSpPr>
        <p:spPr>
          <a:xfrm>
            <a:off x="6172200" y="2505075"/>
            <a:ext cx="5529262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Modified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verion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SAM (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CLIP’s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 embeddings)</a:t>
            </a:r>
          </a:p>
          <a:p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Providing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additional</a:t>
            </a:r>
            <a:r>
              <a:rPr lang="it-IT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 prompts can help</a:t>
            </a:r>
          </a:p>
          <a:p>
            <a:endParaRPr lang="it-IT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An Introduction to the Foundational Model of Image Segmentation — Segment  Anything (SAM) | by xiao sean | Medium">
            <a:extLst>
              <a:ext uri="{FF2B5EF4-FFF2-40B4-BE49-F238E27FC236}">
                <a16:creationId xmlns:a16="http://schemas.microsoft.com/office/drawing/2014/main" id="{0464B95A-9BB0-378E-6013-A6938CA181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0" b="23548"/>
          <a:stretch/>
        </p:blipFill>
        <p:spPr bwMode="auto">
          <a:xfrm>
            <a:off x="352612" y="3805655"/>
            <a:ext cx="5489390" cy="24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3392ECE5-676D-196B-454C-C7181BCA8305}"/>
              </a:ext>
            </a:extLst>
          </p:cNvPr>
          <p:cNvSpPr/>
          <p:nvPr/>
        </p:nvSpPr>
        <p:spPr>
          <a:xfrm>
            <a:off x="1" y="-285227"/>
            <a:ext cx="12192000" cy="16735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6E3EB3-3A2E-47A0-F926-D6C73DA30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372209"/>
            <a:ext cx="11210925" cy="5590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Zero-Shot Transfer experiments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166B93-BB7D-1B9F-DCC5-87809376FB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44634"/>
          <a:stretch/>
        </p:blipFill>
        <p:spPr>
          <a:xfrm>
            <a:off x="6378449" y="3883300"/>
            <a:ext cx="4973763" cy="242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677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343</Words>
  <Application>Microsoft Office PowerPoint</Application>
  <PresentationFormat>Widescreen</PresentationFormat>
  <Paragraphs>73</Paragraphs>
  <Slides>11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Tema di Office</vt:lpstr>
      <vt:lpstr>SEGMENT ANYTHING </vt:lpstr>
      <vt:lpstr>Three main introductions</vt:lpstr>
      <vt:lpstr>Segment Anything Model (SAM)</vt:lpstr>
      <vt:lpstr>Mask decoder</vt:lpstr>
      <vt:lpstr>Loss and training</vt:lpstr>
      <vt:lpstr>Loss, training and evaluation</vt:lpstr>
      <vt:lpstr>SA-1B Dataset and data engine</vt:lpstr>
      <vt:lpstr>Zero-Shot Transfer experiments</vt:lpstr>
      <vt:lpstr>Zero-Shot Transfer experiments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 ANYTHING  (SAM)</dc:title>
  <dc:creator>Daniele Napolitano</dc:creator>
  <cp:lastModifiedBy>DANIELE NAPOLITANO</cp:lastModifiedBy>
  <cp:revision>28</cp:revision>
  <dcterms:created xsi:type="dcterms:W3CDTF">2024-01-03T11:48:41Z</dcterms:created>
  <dcterms:modified xsi:type="dcterms:W3CDTF">2024-03-19T16:26:01Z</dcterms:modified>
</cp:coreProperties>
</file>